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9" r:id="rId11"/>
    <p:sldId id="264" r:id="rId12"/>
    <p:sldId id="266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 세현" initials="고세" lastIdx="1" clrIdx="0">
    <p:extLst>
      <p:ext uri="{19B8F6BF-5375-455C-9EA6-DF929625EA0E}">
        <p15:presenceInfo xmlns:p15="http://schemas.microsoft.com/office/powerpoint/2012/main" userId="fa226a8eaa8af7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DF844-FFCB-4834-B1BD-CDBEA1CD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8F001E-52B1-4862-BBCD-06078E35E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5FBB2-45CB-4ADF-AC88-719F7706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9B4A9-F70D-493C-8065-DFAC2E52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6C00D-E983-4E69-A8DB-B744A8A5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6CD2F-1894-4F1B-91F0-D91DC3BD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86A434-0DF4-430B-8C07-FB5516FAD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09DC5E-835B-4FDF-BE90-88ED766B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C6FF0-84C8-4D78-AD9D-75DBEA16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1A8CD-9FD8-45C6-BD10-B858E61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7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004907-1AF4-44DF-B40D-BF2A1962D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DECE91-38F3-4A60-BA81-2733446A3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CFFBC-48C7-429A-9B2C-C536A620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3DF76-7859-459F-86DC-F77C473B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A431C-7BEE-48E5-8976-2BB21FC5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EE5B8-826A-43AF-A266-05E1D5AA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35282-3627-4B2C-9967-5726A14E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BC39A-DABD-4947-AB6D-553FD319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7B22E-E296-4CA1-958A-9D5B0CAE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4B008-DF50-49A9-9D5B-745377FB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65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22744-5643-4697-AA6F-B7E59CB6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829D6-38C6-4C1C-B5BD-BC628B0CD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6594D-CBF4-40C1-A2D9-D9ADA45A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94198-DCEF-43F8-BEA8-468BDB8E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91116-BDBE-4FD3-9D07-37CDE91B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8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83A18-D496-41A8-841E-D67EFCFB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EB36D-835C-4AF1-8859-4AF697BBD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A3C3-D243-4744-8CD4-275291DDE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24861-C499-48F5-B81A-8CE41C01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C11D4-9E41-4B99-8CBF-D66DA50D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DD460F-69E5-4B17-9096-45108C694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5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AF66D-5C4F-46ED-A8B2-D43027A0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8B8DC-8E93-4C54-8683-E8CF8FCC5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F82EA3-CE28-422B-8D45-505AC4E8F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3D22DF-5B42-4896-A592-097FAF503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8D8FBD-D84D-4E4F-A225-BC6D572B4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832395-C55B-4CF8-A9DE-EBF62D02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DAE687-5650-4667-9897-621C310D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374620-CF94-4CA3-9C8C-73943C0F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5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C34B8-2E00-4B3A-88AE-CC09EEA1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1108BA-F990-43A9-B5E2-F313599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B63354-04FE-4103-9C80-0890E56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E8841B-FBAB-42B5-8F1F-E88B3AE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0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915653-70FA-4D10-B645-B64D4C11B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AC1801-89B9-4BA2-8103-3CA635EB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7D3F4-43E9-435B-9F79-757D6A27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6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FF76-76B5-450D-9706-2ABAAD8C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F8724-0BBB-4108-9C23-030C7231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507FD7-2EA3-4231-BA71-DF3E974C4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C3CDC1-6940-4CE4-AE57-6CF8F44B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A35A3-934A-48FD-AD1E-8ACE504A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DF9FD-0C00-430B-94E2-EAAFFBC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4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9A8EB-3560-4142-B8F0-74514080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0570A9-95BA-49ED-8019-A84A24C53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6794DC-1A4B-442B-A351-E73CF3BBF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D92AC-6393-4F7B-A740-48C5E8EA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1213D8-AEC1-4F0A-8C83-478BFD1E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34596D-C1CE-4F6A-9B5F-E34E9469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0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F5953D-3830-4747-80C1-A3BC3715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CB51A-4CD0-4C56-91AE-E133D6D2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CA3F2-A9F8-433B-994B-4929FFE04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6AA6-706B-4234-A7CF-7F9274A181F3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DF88D-6FA8-49A4-B53F-CD7386AAC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CA65E-935B-497D-9C06-CCFDB2270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3F5C1-8FD5-4D9C-82B7-86B5C49190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4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481894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2948D-3442-4368-A54F-3AC5821561E4}"/>
              </a:ext>
            </a:extLst>
          </p:cNvPr>
          <p:cNvSpPr txBox="1"/>
          <p:nvPr/>
        </p:nvSpPr>
        <p:spPr>
          <a:xfrm>
            <a:off x="8217210" y="5688419"/>
            <a:ext cx="393404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팀명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교통 사고 탈출 넘버원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고세현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김설웅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이태희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</a:rPr>
              <a:t>봉준기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DE993-BCCA-4C1B-9EF7-5F248BCA06C5}"/>
              </a:ext>
            </a:extLst>
          </p:cNvPr>
          <p:cNvSpPr txBox="1"/>
          <p:nvPr/>
        </p:nvSpPr>
        <p:spPr>
          <a:xfrm>
            <a:off x="10326846" y="515875"/>
            <a:ext cx="2339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</a:rPr>
              <a:t>2021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</a:rPr>
              <a:t>팀 프로젝트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A14714-D66B-4576-83D8-BA9C725D9974}"/>
              </a:ext>
            </a:extLst>
          </p:cNvPr>
          <p:cNvSpPr/>
          <p:nvPr/>
        </p:nvSpPr>
        <p:spPr>
          <a:xfrm>
            <a:off x="2725479" y="2120628"/>
            <a:ext cx="6741042" cy="15629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67A4-C5E0-416F-BF8C-29AD5BC7AA94}"/>
              </a:ext>
            </a:extLst>
          </p:cNvPr>
          <p:cNvSpPr txBox="1"/>
          <p:nvPr/>
        </p:nvSpPr>
        <p:spPr>
          <a:xfrm>
            <a:off x="3391786" y="2663636"/>
            <a:ext cx="5986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경기도 교통 사고 실태 분석과 예방 방안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699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-1" y="46133"/>
            <a:ext cx="509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3-4 </a:t>
            </a:r>
            <a:r>
              <a:rPr lang="ko-KR" altLang="en-US" b="1" dirty="0">
                <a:solidFill>
                  <a:schemeClr val="bg1"/>
                </a:solidFill>
              </a:rPr>
              <a:t>교통사고 취약구간 내 사고발생 원인분석</a:t>
            </a: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27900BBD-75E0-41A7-8FAA-B7D2D03296ED}"/>
              </a:ext>
            </a:extLst>
          </p:cNvPr>
          <p:cNvSpPr/>
          <p:nvPr/>
        </p:nvSpPr>
        <p:spPr>
          <a:xfrm>
            <a:off x="3273040" y="647056"/>
            <a:ext cx="5426579" cy="54693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</a:t>
            </a:r>
            <a:r>
              <a:rPr lang="ko-KR" altLang="en-US" sz="1600" b="1" dirty="0">
                <a:solidFill>
                  <a:schemeClr val="tx1"/>
                </a:solidFill>
              </a:rPr>
              <a:t>대 후반</a:t>
            </a:r>
            <a:r>
              <a:rPr lang="en-US" altLang="ko-KR" sz="1600" b="1" dirty="0">
                <a:solidFill>
                  <a:schemeClr val="tx1"/>
                </a:solidFill>
              </a:rPr>
              <a:t>(27~) 30</a:t>
            </a:r>
            <a:r>
              <a:rPr lang="ko-KR" altLang="en-US" sz="1600" b="1" dirty="0">
                <a:solidFill>
                  <a:schemeClr val="tx1"/>
                </a:solidFill>
              </a:rPr>
              <a:t>대 가해 운전자들의 사고 특성  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0" y="1909476"/>
            <a:ext cx="5066667" cy="38857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86933" y="3073400"/>
            <a:ext cx="711200" cy="13546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998133" y="2658533"/>
            <a:ext cx="4419600" cy="787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9401" y="2366145"/>
            <a:ext cx="506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교차로에서 차 대 차 사고 비율이 전체의 </a:t>
            </a:r>
            <a:r>
              <a:rPr lang="en-US" altLang="ko-KR" sz="1600" dirty="0" smtClean="0"/>
              <a:t>45.9%</a:t>
            </a:r>
            <a:r>
              <a:rPr lang="ko-KR" altLang="en-US" sz="1600" dirty="0" smtClean="0"/>
              <a:t>를 차지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694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-1" y="46133"/>
            <a:ext cx="509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3-5 </a:t>
            </a:r>
            <a:r>
              <a:rPr lang="ko-KR" altLang="en-US" b="1" dirty="0">
                <a:solidFill>
                  <a:schemeClr val="bg1"/>
                </a:solidFill>
              </a:rPr>
              <a:t>교통사고 취약구간 내 사고발생 원인분석</a:t>
            </a: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27900BBD-75E0-41A7-8FAA-B7D2D03296ED}"/>
              </a:ext>
            </a:extLst>
          </p:cNvPr>
          <p:cNvSpPr/>
          <p:nvPr/>
        </p:nvSpPr>
        <p:spPr>
          <a:xfrm>
            <a:off x="3382710" y="548693"/>
            <a:ext cx="5426579" cy="54693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</a:t>
            </a:r>
            <a:r>
              <a:rPr lang="ko-KR" altLang="en-US" sz="1600" b="1" dirty="0">
                <a:solidFill>
                  <a:schemeClr val="tx1"/>
                </a:solidFill>
              </a:rPr>
              <a:t>대 후반</a:t>
            </a:r>
            <a:r>
              <a:rPr lang="en-US" altLang="ko-KR" sz="1600" b="1" dirty="0">
                <a:solidFill>
                  <a:schemeClr val="tx1"/>
                </a:solidFill>
              </a:rPr>
              <a:t>(27~) 30</a:t>
            </a:r>
            <a:r>
              <a:rPr lang="ko-KR" altLang="en-US" sz="1600" b="1" dirty="0">
                <a:solidFill>
                  <a:schemeClr val="tx1"/>
                </a:solidFill>
              </a:rPr>
              <a:t>대 가해 운전자들의 사고 특성  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3" y="1480859"/>
            <a:ext cx="5066667" cy="388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5867" y="1752600"/>
            <a:ext cx="626533" cy="2573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4133" y="1480859"/>
            <a:ext cx="5190067" cy="388571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48" y="1290712"/>
            <a:ext cx="4432176" cy="4712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03" y="1265312"/>
            <a:ext cx="5139373" cy="4907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576" y="1534066"/>
            <a:ext cx="419292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9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-1" y="46133"/>
            <a:ext cx="509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3-6 </a:t>
            </a:r>
            <a:r>
              <a:rPr lang="ko-KR" altLang="en-US" b="1" dirty="0">
                <a:solidFill>
                  <a:schemeClr val="bg1"/>
                </a:solidFill>
              </a:rPr>
              <a:t>교통사고 취약구간 내 사고발생 원인분석</a:t>
            </a: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27900BBD-75E0-41A7-8FAA-B7D2D03296ED}"/>
              </a:ext>
            </a:extLst>
          </p:cNvPr>
          <p:cNvSpPr/>
          <p:nvPr/>
        </p:nvSpPr>
        <p:spPr>
          <a:xfrm>
            <a:off x="1071310" y="746936"/>
            <a:ext cx="5972957" cy="54693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</a:t>
            </a:r>
            <a:r>
              <a:rPr lang="ko-KR" altLang="en-US" sz="1600" b="1" dirty="0">
                <a:solidFill>
                  <a:schemeClr val="tx1"/>
                </a:solidFill>
              </a:rPr>
              <a:t>대 후반</a:t>
            </a:r>
            <a:r>
              <a:rPr lang="en-US" altLang="ko-KR" sz="1600" b="1" dirty="0">
                <a:solidFill>
                  <a:schemeClr val="tx1"/>
                </a:solidFill>
              </a:rPr>
              <a:t>(27~) 30</a:t>
            </a:r>
            <a:r>
              <a:rPr lang="ko-KR" altLang="en-US" sz="1600" b="1" dirty="0">
                <a:solidFill>
                  <a:schemeClr val="tx1"/>
                </a:solidFill>
              </a:rPr>
              <a:t>대 가해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운전자에 의한 사고 특성 요약 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753353"/>
            <a:ext cx="804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상당 수의 교통사고가 교차로에서 발생하며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차 대 차 유형으로 나타남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2635960"/>
            <a:ext cx="804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교차로 진입 시 신호 위반에 의한 차량 측면 충돌이 가장 큰 원인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0600" y="3520214"/>
            <a:ext cx="881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교차로 신호등이 황색에서 적색으로 바뀌는 시점에 꼬리 물기에 의한 사고 발생가능성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495800" y="4470400"/>
            <a:ext cx="804333" cy="64346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56265" y="5507642"/>
            <a:ext cx="757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사고 다발 지역의 신호 및 교통체계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도로 구조에 문제가 있을 가능성 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134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0" y="25058"/>
            <a:ext cx="629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3-7 </a:t>
            </a:r>
            <a:r>
              <a:rPr lang="ko-KR" altLang="en-US" b="1" dirty="0" smtClean="0">
                <a:solidFill>
                  <a:schemeClr val="bg1"/>
                </a:solidFill>
              </a:rPr>
              <a:t>각 교통 사고 취약 지점 별 문제점 분석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나혜석 거리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4" y="679266"/>
            <a:ext cx="6639641" cy="32916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387445" y="1871134"/>
            <a:ext cx="3505200" cy="2032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3004" y="679266"/>
            <a:ext cx="6639641" cy="32916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5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0" y="2505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3-8 </a:t>
            </a:r>
            <a:r>
              <a:rPr lang="ko-KR" altLang="en-US" b="1" dirty="0" smtClean="0">
                <a:solidFill>
                  <a:schemeClr val="bg1"/>
                </a:solidFill>
              </a:rPr>
              <a:t>각 교통 사고 취약 지점 별 문제점 분석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권선 사거리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8" y="659933"/>
            <a:ext cx="6279292" cy="34210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3108" y="659933"/>
            <a:ext cx="6279292" cy="342100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04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0" y="2505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3-8 </a:t>
            </a:r>
            <a:r>
              <a:rPr lang="ko-KR" altLang="en-US" b="1" dirty="0" smtClean="0">
                <a:solidFill>
                  <a:schemeClr val="bg1"/>
                </a:solidFill>
              </a:rPr>
              <a:t>각 교통 사고 취약 지점 별 문제점 분석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인계 사거리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5" y="660400"/>
            <a:ext cx="6629192" cy="31919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9745" y="660399"/>
            <a:ext cx="6629192" cy="319193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7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8CE36-26B3-4050-99B0-713BDC2FD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3" y="1461331"/>
            <a:ext cx="2643506" cy="2643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2EEEF8-C277-48FE-8A4B-81BDD6B15800}"/>
              </a:ext>
            </a:extLst>
          </p:cNvPr>
          <p:cNvSpPr txBox="1"/>
          <p:nvPr/>
        </p:nvSpPr>
        <p:spPr>
          <a:xfrm>
            <a:off x="3751603" y="1052707"/>
            <a:ext cx="50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7A6D4-EC81-457A-9D1A-B0E583B3B5CA}"/>
              </a:ext>
            </a:extLst>
          </p:cNvPr>
          <p:cNvSpPr txBox="1"/>
          <p:nvPr/>
        </p:nvSpPr>
        <p:spPr>
          <a:xfrm>
            <a:off x="3751603" y="2042445"/>
            <a:ext cx="59649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l.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프로젝트 배경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ll.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경기도 내 사고다발 구역 및 교통사고 취약구간 탐색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lll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교통사고 취약구간 내 사고발생 원인 분석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lV.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교통 사고 예방 방안 제시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V.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프로젝트 과정요약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0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67A4-C5E0-416F-BF8C-29AD5BC7AA94}"/>
              </a:ext>
            </a:extLst>
          </p:cNvPr>
          <p:cNvSpPr txBox="1"/>
          <p:nvPr/>
        </p:nvSpPr>
        <p:spPr>
          <a:xfrm>
            <a:off x="3391786" y="2663636"/>
            <a:ext cx="5986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경기도 교통 사고 실태 분석과 예방 방안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05696-0383-492E-AD88-89EACC964D32}"/>
              </a:ext>
            </a:extLst>
          </p:cNvPr>
          <p:cNvSpPr txBox="1"/>
          <p:nvPr/>
        </p:nvSpPr>
        <p:spPr>
          <a:xfrm>
            <a:off x="76912" y="50118"/>
            <a:ext cx="415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1-1 </a:t>
            </a:r>
            <a:r>
              <a:rPr lang="ko-KR" altLang="en-US" b="1" dirty="0">
                <a:solidFill>
                  <a:schemeClr val="bg1"/>
                </a:solidFill>
              </a:rPr>
              <a:t>프로젝트 배경 설명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B2BEA2-C88C-4C64-8751-B95545594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5" y="1265479"/>
            <a:ext cx="5496915" cy="5521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C9A089-6517-43BA-A171-A4B23DE00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5" y="1817606"/>
            <a:ext cx="4621501" cy="3000000"/>
          </a:xfrm>
          <a:prstGeom prst="rect">
            <a:avLst/>
          </a:prstGeom>
        </p:spPr>
      </p:pic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DACC23FD-C52E-4924-BDF3-8E4C6E559AEE}"/>
              </a:ext>
            </a:extLst>
          </p:cNvPr>
          <p:cNvSpPr/>
          <p:nvPr/>
        </p:nvSpPr>
        <p:spPr>
          <a:xfrm>
            <a:off x="492758" y="5617420"/>
            <a:ext cx="5004273" cy="552127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최근 몇 년 간 지속 되는 경기도의 교통안전을 위한 노력  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2EE5D6-71DC-45BE-8E20-40ECE60A1B8A}"/>
              </a:ext>
            </a:extLst>
          </p:cNvPr>
          <p:cNvSpPr/>
          <p:nvPr/>
        </p:nvSpPr>
        <p:spPr>
          <a:xfrm>
            <a:off x="492758" y="1190847"/>
            <a:ext cx="5004273" cy="384954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CF1CA83-3147-4547-A379-F5EE241F2A9A}"/>
              </a:ext>
            </a:extLst>
          </p:cNvPr>
          <p:cNvSpPr/>
          <p:nvPr/>
        </p:nvSpPr>
        <p:spPr>
          <a:xfrm>
            <a:off x="5743294" y="2663636"/>
            <a:ext cx="1254642" cy="41945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5260FF4-F402-44EC-B8E6-31A8E5938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199" y="1064258"/>
            <a:ext cx="4050784" cy="40507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772812-EC35-4180-9B41-9703BC5999EA}"/>
              </a:ext>
            </a:extLst>
          </p:cNvPr>
          <p:cNvSpPr/>
          <p:nvPr/>
        </p:nvSpPr>
        <p:spPr>
          <a:xfrm>
            <a:off x="7209853" y="1057694"/>
            <a:ext cx="4336125" cy="405078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B08CCDBB-0054-4945-BD98-173F231FE097}"/>
              </a:ext>
            </a:extLst>
          </p:cNvPr>
          <p:cNvSpPr/>
          <p:nvPr/>
        </p:nvSpPr>
        <p:spPr>
          <a:xfrm>
            <a:off x="7003925" y="5583017"/>
            <a:ext cx="4821744" cy="552126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하지만 아직까지 가시적인 성과는 아직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BD4B50-020E-4E89-BCAA-1BD7D897E484}"/>
              </a:ext>
            </a:extLst>
          </p:cNvPr>
          <p:cNvSpPr txBox="1"/>
          <p:nvPr/>
        </p:nvSpPr>
        <p:spPr>
          <a:xfrm>
            <a:off x="4181742" y="5136312"/>
            <a:ext cx="1914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군포시민신문</a:t>
            </a:r>
          </a:p>
        </p:txBody>
      </p:sp>
    </p:spTree>
    <p:extLst>
      <p:ext uri="{BB962C8B-B14F-4D97-AF65-F5344CB8AC3E}">
        <p14:creationId xmlns:p14="http://schemas.microsoft.com/office/powerpoint/2010/main" val="21077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67A4-C5E0-416F-BF8C-29AD5BC7AA94}"/>
              </a:ext>
            </a:extLst>
          </p:cNvPr>
          <p:cNvSpPr txBox="1"/>
          <p:nvPr/>
        </p:nvSpPr>
        <p:spPr>
          <a:xfrm>
            <a:off x="3391786" y="2663636"/>
            <a:ext cx="5986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경기도 교통 사고 실태 분석과 예방 방안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05696-0383-492E-AD88-89EACC964D32}"/>
              </a:ext>
            </a:extLst>
          </p:cNvPr>
          <p:cNvSpPr txBox="1"/>
          <p:nvPr/>
        </p:nvSpPr>
        <p:spPr>
          <a:xfrm>
            <a:off x="76912" y="50118"/>
            <a:ext cx="415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1-2 </a:t>
            </a:r>
            <a:r>
              <a:rPr lang="ko-KR" altLang="en-US" b="1" dirty="0">
                <a:solidFill>
                  <a:schemeClr val="bg1"/>
                </a:solidFill>
              </a:rPr>
              <a:t>프로젝트 배경 설명 </a:t>
            </a:r>
          </a:p>
        </p:txBody>
      </p: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A8670F3F-EA57-4AF7-8CB2-48A2915F9A03}"/>
              </a:ext>
            </a:extLst>
          </p:cNvPr>
          <p:cNvSpPr/>
          <p:nvPr/>
        </p:nvSpPr>
        <p:spPr>
          <a:xfrm>
            <a:off x="766471" y="5100822"/>
            <a:ext cx="10850309" cy="741691"/>
          </a:xfrm>
          <a:prstGeom prst="round2Diag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탐구한 교통사고 원인 분석을 바탕으로 교통사고 취약구간 내 교통 환경 개선을 위한 해결책 제시</a:t>
            </a: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75477E58-166A-4445-9F00-3F429BC45680}"/>
              </a:ext>
            </a:extLst>
          </p:cNvPr>
          <p:cNvSpPr/>
          <p:nvPr/>
        </p:nvSpPr>
        <p:spPr>
          <a:xfrm>
            <a:off x="766471" y="868230"/>
            <a:ext cx="10850309" cy="637243"/>
          </a:xfrm>
          <a:prstGeom prst="round2Diag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TAAS </a:t>
            </a:r>
            <a:r>
              <a:rPr lang="ko-KR" altLang="en-US" dirty="0"/>
              <a:t>교통사고 분석 시스템에서 제공되는 경기도 지역 교통사고 데이터</a:t>
            </a:r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D70FD30D-9DB8-4A05-A0CD-93CAF2A6E690}"/>
              </a:ext>
            </a:extLst>
          </p:cNvPr>
          <p:cNvSpPr/>
          <p:nvPr/>
        </p:nvSpPr>
        <p:spPr>
          <a:xfrm>
            <a:off x="766471" y="2984526"/>
            <a:ext cx="10850309" cy="637243"/>
          </a:xfrm>
          <a:prstGeom prst="round2Diag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 내 교통사고 취약구간 파악과 해당 지역 내 교통사고 다발 원인을 탐색 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0AFADA6-9C51-4508-99AA-387B8338DAEE}"/>
              </a:ext>
            </a:extLst>
          </p:cNvPr>
          <p:cNvSpPr/>
          <p:nvPr/>
        </p:nvSpPr>
        <p:spPr>
          <a:xfrm>
            <a:off x="5819686" y="1777525"/>
            <a:ext cx="922946" cy="73866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E02740F-379E-440F-A9A0-F1575D0D3EDC}"/>
              </a:ext>
            </a:extLst>
          </p:cNvPr>
          <p:cNvSpPr/>
          <p:nvPr/>
        </p:nvSpPr>
        <p:spPr>
          <a:xfrm>
            <a:off x="5819686" y="4022930"/>
            <a:ext cx="922946" cy="73866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4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67A4-C5E0-416F-BF8C-29AD5BC7AA94}"/>
              </a:ext>
            </a:extLst>
          </p:cNvPr>
          <p:cNvSpPr txBox="1"/>
          <p:nvPr/>
        </p:nvSpPr>
        <p:spPr>
          <a:xfrm>
            <a:off x="3391786" y="2663636"/>
            <a:ext cx="5986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경기도 교통 사고 실태 분석과 예방 방안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05696-0383-492E-AD88-89EACC964D32}"/>
              </a:ext>
            </a:extLst>
          </p:cNvPr>
          <p:cNvSpPr txBox="1"/>
          <p:nvPr/>
        </p:nvSpPr>
        <p:spPr>
          <a:xfrm>
            <a:off x="0" y="46133"/>
            <a:ext cx="415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2-1 </a:t>
            </a:r>
            <a:r>
              <a:rPr lang="ko-KR" altLang="en-US" b="1" dirty="0">
                <a:solidFill>
                  <a:schemeClr val="bg1"/>
                </a:solidFill>
              </a:rPr>
              <a:t>경기도 내 교통사고 취약구간 탐색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C5430F-0D9A-4908-9B41-450385E2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24" y="640590"/>
            <a:ext cx="5024927" cy="50249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1D7A233-E01A-4CE6-97B7-725D7170D907}"/>
              </a:ext>
            </a:extLst>
          </p:cNvPr>
          <p:cNvSpPr/>
          <p:nvPr/>
        </p:nvSpPr>
        <p:spPr>
          <a:xfrm>
            <a:off x="1811708" y="3811424"/>
            <a:ext cx="820397" cy="6218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8DEFFF-43AC-420B-BC73-2C8EE89FCE03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511961" y="1017629"/>
            <a:ext cx="3307725" cy="2884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FCEBFC-B48C-40B5-8F9C-D206E30D3AFD}"/>
              </a:ext>
            </a:extLst>
          </p:cNvPr>
          <p:cNvSpPr txBox="1"/>
          <p:nvPr/>
        </p:nvSpPr>
        <p:spPr>
          <a:xfrm>
            <a:off x="5819686" y="679075"/>
            <a:ext cx="4587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교통사고 건수 대부분이 수원시에 집중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F67279-D0B9-4BA2-A10D-72DA3E69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86" y="1321247"/>
            <a:ext cx="5694932" cy="421550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3C3EF35F-904A-40BB-BEFA-A1555425AB6E}"/>
              </a:ext>
            </a:extLst>
          </p:cNvPr>
          <p:cNvSpPr/>
          <p:nvPr/>
        </p:nvSpPr>
        <p:spPr>
          <a:xfrm>
            <a:off x="6349525" y="1365240"/>
            <a:ext cx="4862557" cy="4018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9202C41-814A-42EC-B81A-B3D088370DB5}"/>
              </a:ext>
            </a:extLst>
          </p:cNvPr>
          <p:cNvSpPr/>
          <p:nvPr/>
        </p:nvSpPr>
        <p:spPr>
          <a:xfrm>
            <a:off x="6887910" y="3016665"/>
            <a:ext cx="863126" cy="645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29540C4-4B07-4836-9D05-C47028F12B7E}"/>
              </a:ext>
            </a:extLst>
          </p:cNvPr>
          <p:cNvSpPr/>
          <p:nvPr/>
        </p:nvSpPr>
        <p:spPr>
          <a:xfrm>
            <a:off x="7917677" y="2206288"/>
            <a:ext cx="863126" cy="645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F44024B-85D0-4786-913A-74AC35A58391}"/>
              </a:ext>
            </a:extLst>
          </p:cNvPr>
          <p:cNvSpPr/>
          <p:nvPr/>
        </p:nvSpPr>
        <p:spPr>
          <a:xfrm>
            <a:off x="7804026" y="3308704"/>
            <a:ext cx="863126" cy="645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BBB584C-602D-4850-8C84-DB39BAFEEBCB}"/>
              </a:ext>
            </a:extLst>
          </p:cNvPr>
          <p:cNvSpPr/>
          <p:nvPr/>
        </p:nvSpPr>
        <p:spPr>
          <a:xfrm>
            <a:off x="9244910" y="2539927"/>
            <a:ext cx="863126" cy="645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58D5A0-C88B-46D8-B423-255299AABCE9}"/>
              </a:ext>
            </a:extLst>
          </p:cNvPr>
          <p:cNvSpPr txBox="1"/>
          <p:nvPr/>
        </p:nvSpPr>
        <p:spPr>
          <a:xfrm>
            <a:off x="5758441" y="5770982"/>
            <a:ext cx="6433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수원시 내 교통 사고 다발 지역 상위 </a:t>
            </a:r>
            <a:r>
              <a:rPr lang="en-US" altLang="ko-KR" sz="1600" dirty="0"/>
              <a:t>5</a:t>
            </a:r>
            <a:r>
              <a:rPr lang="ko-KR" altLang="en-US" sz="1600" dirty="0"/>
              <a:t>개 행정동 중 </a:t>
            </a:r>
            <a:r>
              <a:rPr lang="en-US" altLang="ko-KR" sz="1600" dirty="0"/>
              <a:t>4</a:t>
            </a:r>
            <a:r>
              <a:rPr lang="ko-KR" altLang="en-US" sz="1600" dirty="0"/>
              <a:t>개 행정동이 밀집한 교통 사고 취약 지역 파악</a:t>
            </a:r>
          </a:p>
        </p:txBody>
      </p:sp>
    </p:spTree>
    <p:extLst>
      <p:ext uri="{BB962C8B-B14F-4D97-AF65-F5344CB8AC3E}">
        <p14:creationId xmlns:p14="http://schemas.microsoft.com/office/powerpoint/2010/main" val="61196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05696-0383-492E-AD88-89EACC964D32}"/>
              </a:ext>
            </a:extLst>
          </p:cNvPr>
          <p:cNvSpPr txBox="1"/>
          <p:nvPr/>
        </p:nvSpPr>
        <p:spPr>
          <a:xfrm>
            <a:off x="0" y="9617"/>
            <a:ext cx="415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2-2 </a:t>
            </a:r>
            <a:r>
              <a:rPr lang="ko-KR" altLang="en-US" b="1" dirty="0">
                <a:solidFill>
                  <a:schemeClr val="bg1"/>
                </a:solidFill>
              </a:rPr>
              <a:t>경기도 내 교통사고 취약구간 탐색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0297A00-8D06-4654-AE44-F707FCF0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" y="736085"/>
            <a:ext cx="5810856" cy="55873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CC1632-0695-4529-9994-5333BF5B6D6E}"/>
              </a:ext>
            </a:extLst>
          </p:cNvPr>
          <p:cNvSpPr txBox="1"/>
          <p:nvPr/>
        </p:nvSpPr>
        <p:spPr>
          <a:xfrm>
            <a:off x="6096000" y="1119498"/>
            <a:ext cx="581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반경 </a:t>
            </a:r>
            <a:r>
              <a:rPr lang="en-US" altLang="ko-KR" sz="1200" dirty="0"/>
              <a:t>150m </a:t>
            </a:r>
            <a:r>
              <a:rPr lang="ko-KR" altLang="en-US" sz="1200" dirty="0"/>
              <a:t>단위 사고 건수가 </a:t>
            </a:r>
            <a:r>
              <a:rPr lang="en-US" altLang="ko-KR" sz="1200" dirty="0"/>
              <a:t>3</a:t>
            </a:r>
            <a:r>
              <a:rPr lang="ko-KR" altLang="en-US" sz="1200" dirty="0"/>
              <a:t>곳 이상인 지역들 중 사고 </a:t>
            </a:r>
            <a:r>
              <a:rPr lang="ko-KR" altLang="en-US" sz="1200" dirty="0" smtClean="0"/>
              <a:t>취약 </a:t>
            </a:r>
            <a:r>
              <a:rPr lang="ko-KR" altLang="en-US" sz="1200" dirty="0"/>
              <a:t>상위 </a:t>
            </a:r>
            <a:r>
              <a:rPr lang="en-US" altLang="ko-KR" sz="1200" dirty="0"/>
              <a:t>3</a:t>
            </a:r>
            <a:r>
              <a:rPr lang="ko-KR" altLang="en-US" sz="1200" dirty="0" smtClean="0"/>
              <a:t>개 </a:t>
            </a:r>
            <a:r>
              <a:rPr lang="ko-KR" altLang="en-US" sz="1200" dirty="0"/>
              <a:t>거리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DF25ED-7A26-4E2A-9A46-CB1EAA15BE90}"/>
              </a:ext>
            </a:extLst>
          </p:cNvPr>
          <p:cNvCxnSpPr>
            <a:cxnSpLocks/>
          </p:cNvCxnSpPr>
          <p:nvPr/>
        </p:nvCxnSpPr>
        <p:spPr>
          <a:xfrm>
            <a:off x="3614871" y="2927223"/>
            <a:ext cx="3798321" cy="183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7C40B4-07EC-4481-AF7A-1C7B61DE1B71}"/>
              </a:ext>
            </a:extLst>
          </p:cNvPr>
          <p:cNvSpPr txBox="1"/>
          <p:nvPr/>
        </p:nvSpPr>
        <p:spPr>
          <a:xfrm>
            <a:off x="7413192" y="2927995"/>
            <a:ext cx="397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인계 사거리 인근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나혜석 거리 </a:t>
            </a:r>
            <a:r>
              <a:rPr lang="ko-KR" altLang="en-US" dirty="0" smtClean="0"/>
              <a:t>인근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권선 사거리 인근 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E161D8E6-FFF1-4A7B-B066-89D336696913}"/>
              </a:ext>
            </a:extLst>
          </p:cNvPr>
          <p:cNvSpPr/>
          <p:nvPr/>
        </p:nvSpPr>
        <p:spPr>
          <a:xfrm>
            <a:off x="8443244" y="1734344"/>
            <a:ext cx="683663" cy="91803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32305D-121F-47D3-9AB9-D17889F5AB8E}"/>
              </a:ext>
            </a:extLst>
          </p:cNvPr>
          <p:cNvCxnSpPr>
            <a:cxnSpLocks/>
          </p:cNvCxnSpPr>
          <p:nvPr/>
        </p:nvCxnSpPr>
        <p:spPr>
          <a:xfrm flipV="1">
            <a:off x="3255948" y="3683000"/>
            <a:ext cx="4157244" cy="261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723F50-0FD1-4F30-93AA-C75FD7BAE16E}"/>
              </a:ext>
            </a:extLst>
          </p:cNvPr>
          <p:cNvCxnSpPr>
            <a:cxnSpLocks/>
          </p:cNvCxnSpPr>
          <p:nvPr/>
        </p:nvCxnSpPr>
        <p:spPr>
          <a:xfrm flipV="1">
            <a:off x="4153256" y="3386289"/>
            <a:ext cx="3259936" cy="410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1075301-9E46-42D5-AB3B-2153C8D053C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086172" y="3389660"/>
            <a:ext cx="3327020" cy="138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-1" y="46133"/>
            <a:ext cx="509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3-1 </a:t>
            </a:r>
            <a:r>
              <a:rPr lang="ko-KR" altLang="en-US" b="1" dirty="0">
                <a:solidFill>
                  <a:schemeClr val="bg1"/>
                </a:solidFill>
              </a:rPr>
              <a:t>교통사고 취약구간 내 사고발생 원인분석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DD354-9FF1-4275-9DB3-5CA9D2C62451}"/>
              </a:ext>
            </a:extLst>
          </p:cNvPr>
          <p:cNvSpPr txBox="1"/>
          <p:nvPr/>
        </p:nvSpPr>
        <p:spPr>
          <a:xfrm>
            <a:off x="392212" y="1244193"/>
            <a:ext cx="282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사고 내용 변수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71DC3C-D4F9-4726-99E6-7C340B3FDA19}"/>
              </a:ext>
            </a:extLst>
          </p:cNvPr>
          <p:cNvCxnSpPr>
            <a:cxnSpLocks/>
          </p:cNvCxnSpPr>
          <p:nvPr/>
        </p:nvCxnSpPr>
        <p:spPr>
          <a:xfrm flipV="1">
            <a:off x="2109203" y="1039244"/>
            <a:ext cx="1702916" cy="389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972E7C-C3EF-4FFB-B50A-67F903DA0FFB}"/>
              </a:ext>
            </a:extLst>
          </p:cNvPr>
          <p:cNvCxnSpPr>
            <a:cxnSpLocks/>
          </p:cNvCxnSpPr>
          <p:nvPr/>
        </p:nvCxnSpPr>
        <p:spPr>
          <a:xfrm flipV="1">
            <a:off x="2109203" y="1428859"/>
            <a:ext cx="17720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00B033-9276-4FC1-A5D1-BB924B6594CB}"/>
              </a:ext>
            </a:extLst>
          </p:cNvPr>
          <p:cNvCxnSpPr>
            <a:cxnSpLocks/>
          </p:cNvCxnSpPr>
          <p:nvPr/>
        </p:nvCxnSpPr>
        <p:spPr>
          <a:xfrm>
            <a:off x="2109203" y="1424874"/>
            <a:ext cx="1702915" cy="42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FC2F33-CCFA-4960-9CE7-DB746F9487DA}"/>
              </a:ext>
            </a:extLst>
          </p:cNvPr>
          <p:cNvCxnSpPr>
            <a:cxnSpLocks/>
          </p:cNvCxnSpPr>
          <p:nvPr/>
        </p:nvCxnSpPr>
        <p:spPr>
          <a:xfrm>
            <a:off x="2116854" y="1424874"/>
            <a:ext cx="1626167" cy="828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0F5C6A-3924-4332-B2B0-923E6A5A506C}"/>
              </a:ext>
            </a:extLst>
          </p:cNvPr>
          <p:cNvSpPr txBox="1"/>
          <p:nvPr/>
        </p:nvSpPr>
        <p:spPr>
          <a:xfrm>
            <a:off x="3812118" y="902415"/>
            <a:ext cx="236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사망사고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EC8C4-DAE2-4772-8812-4CEC12E456F0}"/>
              </a:ext>
            </a:extLst>
          </p:cNvPr>
          <p:cNvSpPr txBox="1"/>
          <p:nvPr/>
        </p:nvSpPr>
        <p:spPr>
          <a:xfrm>
            <a:off x="3812119" y="1292028"/>
            <a:ext cx="236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중상사고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71969-FA18-4EEF-80A4-C5CBFE3DBF08}"/>
              </a:ext>
            </a:extLst>
          </p:cNvPr>
          <p:cNvSpPr txBox="1"/>
          <p:nvPr/>
        </p:nvSpPr>
        <p:spPr>
          <a:xfrm>
            <a:off x="3812117" y="1694756"/>
            <a:ext cx="236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경상사고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85093-45A3-4116-ACC6-EBED3FA31C8C}"/>
              </a:ext>
            </a:extLst>
          </p:cNvPr>
          <p:cNvSpPr txBox="1"/>
          <p:nvPr/>
        </p:nvSpPr>
        <p:spPr>
          <a:xfrm>
            <a:off x="3812117" y="2164064"/>
            <a:ext cx="2367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부상사고</a:t>
            </a:r>
            <a:endParaRPr lang="ko-KR" altLang="en-US" sz="1600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EF7D6E06-F050-48E2-A8BB-F4110B2585FC}"/>
              </a:ext>
            </a:extLst>
          </p:cNvPr>
          <p:cNvSpPr/>
          <p:nvPr/>
        </p:nvSpPr>
        <p:spPr>
          <a:xfrm>
            <a:off x="5342829" y="1257819"/>
            <a:ext cx="1506342" cy="5720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이진 분류화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0EEA94-8404-4643-8030-F6FD0888A93E}"/>
              </a:ext>
            </a:extLst>
          </p:cNvPr>
          <p:cNvSpPr txBox="1"/>
          <p:nvPr/>
        </p:nvSpPr>
        <p:spPr>
          <a:xfrm>
            <a:off x="7270517" y="1190328"/>
            <a:ext cx="4529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중상해 이상 사고</a:t>
            </a:r>
            <a:r>
              <a:rPr lang="en-US" altLang="ko-KR" sz="1600" dirty="0"/>
              <a:t>(1) : </a:t>
            </a:r>
            <a:r>
              <a:rPr lang="ko-KR" altLang="en-US" sz="1600" dirty="0"/>
              <a:t>중상사고</a:t>
            </a:r>
            <a:r>
              <a:rPr lang="en-US" altLang="ko-KR" sz="1600" dirty="0"/>
              <a:t>, </a:t>
            </a:r>
            <a:r>
              <a:rPr lang="ko-KR" altLang="en-US" sz="1600" dirty="0"/>
              <a:t>사망사고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일반 상해 사고</a:t>
            </a:r>
            <a:r>
              <a:rPr lang="en-US" altLang="ko-KR" sz="1600" dirty="0"/>
              <a:t>(0) : </a:t>
            </a:r>
            <a:r>
              <a:rPr lang="ko-KR" altLang="en-US" sz="1600" dirty="0"/>
              <a:t>부상사고</a:t>
            </a:r>
            <a:r>
              <a:rPr lang="en-US" altLang="ko-KR" sz="1600" dirty="0"/>
              <a:t>,</a:t>
            </a:r>
            <a:r>
              <a:rPr lang="ko-KR" altLang="en-US" sz="1600" dirty="0"/>
              <a:t>경상사고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54243E-A0DE-4E38-B057-9B86BB32FD85}"/>
              </a:ext>
            </a:extLst>
          </p:cNvPr>
          <p:cNvSpPr/>
          <p:nvPr/>
        </p:nvSpPr>
        <p:spPr>
          <a:xfrm>
            <a:off x="2995209" y="2975441"/>
            <a:ext cx="3695812" cy="30114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XGBoost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선별한 수원시 내 교통 사고 취약 지역의 교통 사고 데이터를 활용하여 모델 구축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타겟 변수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사고내용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중상해 이상 사고</a:t>
            </a:r>
            <a:r>
              <a:rPr lang="en-US" altLang="ko-KR" sz="1200" dirty="0">
                <a:solidFill>
                  <a:schemeClr val="tx1"/>
                </a:solidFill>
              </a:rPr>
              <a:t> (1),</a:t>
            </a:r>
            <a:r>
              <a:rPr lang="ko-KR" altLang="en-US" sz="1200" dirty="0">
                <a:solidFill>
                  <a:schemeClr val="tx1"/>
                </a:solidFill>
              </a:rPr>
              <a:t> 일반 상해 사고 </a:t>
            </a:r>
            <a:r>
              <a:rPr lang="en-US" altLang="ko-KR" sz="1200" dirty="0">
                <a:solidFill>
                  <a:schemeClr val="tx1"/>
                </a:solidFill>
              </a:rPr>
              <a:t>(0))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예측 변수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도로형태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노면상태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가해 운전자 차종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피해운전자 성별</a:t>
            </a:r>
            <a:r>
              <a:rPr lang="en-US" altLang="ko-KR" sz="1200" dirty="0">
                <a:solidFill>
                  <a:schemeClr val="tx1"/>
                </a:solidFill>
              </a:rPr>
              <a:t>, … </a:t>
            </a:r>
            <a:r>
              <a:rPr lang="ko-KR" altLang="en-US" sz="1200" dirty="0">
                <a:solidFill>
                  <a:schemeClr val="tx1"/>
                </a:solidFill>
              </a:rPr>
              <a:t>총 </a:t>
            </a:r>
            <a:r>
              <a:rPr lang="en-US" altLang="ko-KR" sz="1200" dirty="0">
                <a:solidFill>
                  <a:schemeClr val="tx1"/>
                </a:solidFill>
              </a:rPr>
              <a:t>15</a:t>
            </a:r>
            <a:r>
              <a:rPr lang="ko-KR" altLang="en-US" sz="1200" dirty="0">
                <a:solidFill>
                  <a:schemeClr val="tx1"/>
                </a:solidFill>
              </a:rPr>
              <a:t>개 변수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Accuracy = 70.8%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367E934-F84B-4A7C-961F-32A8E80D01E1}"/>
              </a:ext>
            </a:extLst>
          </p:cNvPr>
          <p:cNvSpPr/>
          <p:nvPr/>
        </p:nvSpPr>
        <p:spPr>
          <a:xfrm>
            <a:off x="911933" y="4108664"/>
            <a:ext cx="1529697" cy="5554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모델 예측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A7C56FCD-7881-4A9C-BB97-FBC7FCF8F7B1}"/>
              </a:ext>
            </a:extLst>
          </p:cNvPr>
          <p:cNvSpPr/>
          <p:nvPr/>
        </p:nvSpPr>
        <p:spPr>
          <a:xfrm>
            <a:off x="7124908" y="4030293"/>
            <a:ext cx="1309791" cy="5554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900C4C-68F5-49C3-89DF-2ED17AE2F973}"/>
              </a:ext>
            </a:extLst>
          </p:cNvPr>
          <p:cNvSpPr txBox="1"/>
          <p:nvPr/>
        </p:nvSpPr>
        <p:spPr>
          <a:xfrm>
            <a:off x="8639796" y="3766434"/>
            <a:ext cx="355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변수중요도를 통해 해당 지역 내 중상해 이상 사고에 주된 영향을 미치는 요소 파악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27531-68F9-4917-8642-764910C955CF}"/>
              </a:ext>
            </a:extLst>
          </p:cNvPr>
          <p:cNvSpPr txBox="1"/>
          <p:nvPr/>
        </p:nvSpPr>
        <p:spPr>
          <a:xfrm>
            <a:off x="8639796" y="4652523"/>
            <a:ext cx="355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Partial Dependence Plot</a:t>
            </a:r>
            <a:r>
              <a:rPr lang="ko-KR" altLang="en-US" sz="1200" dirty="0"/>
              <a:t>을 통해 주된 영향을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미치는 변수와 예측치의 관계 파악 </a:t>
            </a:r>
          </a:p>
        </p:txBody>
      </p:sp>
    </p:spTree>
    <p:extLst>
      <p:ext uri="{BB962C8B-B14F-4D97-AF65-F5344CB8AC3E}">
        <p14:creationId xmlns:p14="http://schemas.microsoft.com/office/powerpoint/2010/main" val="114623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-1" y="46133"/>
            <a:ext cx="509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3-2 </a:t>
            </a:r>
            <a:r>
              <a:rPr lang="ko-KR" altLang="en-US" b="1" dirty="0">
                <a:solidFill>
                  <a:schemeClr val="bg1"/>
                </a:solidFill>
              </a:rPr>
              <a:t>교통사고 취약구간 내 사고발생 원인분석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72356C-670E-4AC4-B42C-89A9F7CA6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6" y="2227837"/>
            <a:ext cx="5205973" cy="29048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341444-A6AC-4368-BABF-BA87E6BE3430}"/>
              </a:ext>
            </a:extLst>
          </p:cNvPr>
          <p:cNvSpPr/>
          <p:nvPr/>
        </p:nvSpPr>
        <p:spPr>
          <a:xfrm>
            <a:off x="734939" y="2529981"/>
            <a:ext cx="4520725" cy="350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CDF5F-1386-4FB6-91A9-2264D746A877}"/>
              </a:ext>
            </a:extLst>
          </p:cNvPr>
          <p:cNvSpPr txBox="1"/>
          <p:nvPr/>
        </p:nvSpPr>
        <p:spPr>
          <a:xfrm>
            <a:off x="5940911" y="2344840"/>
            <a:ext cx="568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교통사고 피해의 크기는 피해 운전자의 나이에 가장 크게 영향을 받음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871786-0B0F-4D34-9DE6-018B650448A1}"/>
              </a:ext>
            </a:extLst>
          </p:cNvPr>
          <p:cNvSpPr txBox="1"/>
          <p:nvPr/>
        </p:nvSpPr>
        <p:spPr>
          <a:xfrm>
            <a:off x="5940911" y="4737613"/>
            <a:ext cx="62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변수 중요도 상위 </a:t>
            </a:r>
            <a:r>
              <a:rPr lang="en-US" altLang="ko-KR" sz="1400" dirty="0"/>
              <a:t>2</a:t>
            </a:r>
            <a:r>
              <a:rPr lang="ko-KR" altLang="en-US" sz="1400" dirty="0"/>
              <a:t>개 변수인 피해운전자의 연령과 가해운전자의 연령에 주목하여 교통사고 상해 정도와 관계파악 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491C893-6BFB-4DF3-A908-45423D9D2DA5}"/>
              </a:ext>
            </a:extLst>
          </p:cNvPr>
          <p:cNvSpPr/>
          <p:nvPr/>
        </p:nvSpPr>
        <p:spPr>
          <a:xfrm>
            <a:off x="8485973" y="3483732"/>
            <a:ext cx="897308" cy="81185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D108C2E1-A03D-45EF-9B5A-95E3CD1CE6C7}"/>
              </a:ext>
            </a:extLst>
          </p:cNvPr>
          <p:cNvSpPr/>
          <p:nvPr/>
        </p:nvSpPr>
        <p:spPr>
          <a:xfrm>
            <a:off x="2670718" y="857496"/>
            <a:ext cx="6110245" cy="643613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사고 피해 정도에 영향을 미치는 변수들의 중요도 파악</a:t>
            </a:r>
          </a:p>
        </p:txBody>
      </p:sp>
    </p:spTree>
    <p:extLst>
      <p:ext uri="{BB962C8B-B14F-4D97-AF65-F5344CB8AC3E}">
        <p14:creationId xmlns:p14="http://schemas.microsoft.com/office/powerpoint/2010/main" val="258210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BC20-E164-49C7-AA7A-C8D43BBAFDC5}"/>
              </a:ext>
            </a:extLst>
          </p:cNvPr>
          <p:cNvSpPr/>
          <p:nvPr/>
        </p:nvSpPr>
        <p:spPr>
          <a:xfrm>
            <a:off x="0" y="0"/>
            <a:ext cx="12192000" cy="419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15616A-A52B-4BEF-B520-CA6DCE364D7E}"/>
              </a:ext>
            </a:extLst>
          </p:cNvPr>
          <p:cNvSpPr/>
          <p:nvPr/>
        </p:nvSpPr>
        <p:spPr>
          <a:xfrm>
            <a:off x="0" y="6640082"/>
            <a:ext cx="12192000" cy="261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2783C-E1AB-4E4B-AA6A-9EE0910B235B}"/>
              </a:ext>
            </a:extLst>
          </p:cNvPr>
          <p:cNvSpPr txBox="1"/>
          <p:nvPr/>
        </p:nvSpPr>
        <p:spPr>
          <a:xfrm>
            <a:off x="10511404" y="55836"/>
            <a:ext cx="323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2021 </a:t>
            </a:r>
            <a:r>
              <a:rPr lang="ko-KR" altLang="en-US" sz="1400" b="1" dirty="0">
                <a:solidFill>
                  <a:schemeClr val="bg1"/>
                </a:solidFill>
              </a:rPr>
              <a:t>팀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8E5D1-8AD3-4716-8AC3-35CB16877F12}"/>
              </a:ext>
            </a:extLst>
          </p:cNvPr>
          <p:cNvSpPr txBox="1"/>
          <p:nvPr/>
        </p:nvSpPr>
        <p:spPr>
          <a:xfrm>
            <a:off x="-1" y="46133"/>
            <a:ext cx="509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3-3 </a:t>
            </a:r>
            <a:r>
              <a:rPr lang="ko-KR" altLang="en-US" b="1" dirty="0">
                <a:solidFill>
                  <a:schemeClr val="bg1"/>
                </a:solidFill>
              </a:rPr>
              <a:t>교통사고 취약구간 내 사고발생 원인분석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8DECF4-63DD-4885-9DDC-96F51143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24" y="1518240"/>
            <a:ext cx="4362895" cy="27206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849BAE-B4F2-4879-9CB8-929B09CE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9" y="1580049"/>
            <a:ext cx="4362896" cy="2658813"/>
          </a:xfrm>
          <a:prstGeom prst="rect">
            <a:avLst/>
          </a:prstGeom>
        </p:spPr>
      </p:pic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B60EE764-667B-42CE-806C-2057843494A5}"/>
              </a:ext>
            </a:extLst>
          </p:cNvPr>
          <p:cNvSpPr/>
          <p:nvPr/>
        </p:nvSpPr>
        <p:spPr>
          <a:xfrm>
            <a:off x="3315768" y="708595"/>
            <a:ext cx="5059111" cy="53838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중요 변수와 사고 피해 정도와의 관계 파악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D92A0-FBA0-43E4-AE9B-4160C934ECAC}"/>
              </a:ext>
            </a:extLst>
          </p:cNvPr>
          <p:cNvSpPr txBox="1"/>
          <p:nvPr/>
        </p:nvSpPr>
        <p:spPr>
          <a:xfrm>
            <a:off x="642666" y="4404414"/>
            <a:ext cx="404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피해 운전자의 연령과 중상해 이상 피해의 교통사고 발생률이 대체로 비례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FF2D5-A4F2-4555-9942-15CEF278512A}"/>
              </a:ext>
            </a:extLst>
          </p:cNvPr>
          <p:cNvSpPr txBox="1"/>
          <p:nvPr/>
        </p:nvSpPr>
        <p:spPr>
          <a:xfrm>
            <a:off x="6698478" y="4401292"/>
            <a:ext cx="404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60 </a:t>
            </a:r>
            <a:r>
              <a:rPr lang="ko-KR" altLang="en-US" sz="1200" dirty="0"/>
              <a:t>대 이후 </a:t>
            </a:r>
            <a:r>
              <a:rPr lang="en-US" altLang="ko-KR" sz="1200" dirty="0"/>
              <a:t>patrial dependence</a:t>
            </a:r>
            <a:r>
              <a:rPr lang="ko-KR" altLang="en-US" sz="1200" dirty="0"/>
              <a:t>가 급증한 것은 같은 사고라도 쉽게 중상해 이상 피해로 이어질 수 있는 노년층의 신체적 특성에 기인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93FE2-26EA-41C4-8D5F-F91DB8F495BF}"/>
              </a:ext>
            </a:extLst>
          </p:cNvPr>
          <p:cNvSpPr txBox="1"/>
          <p:nvPr/>
        </p:nvSpPr>
        <p:spPr>
          <a:xfrm>
            <a:off x="6698478" y="5173002"/>
            <a:ext cx="404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20</a:t>
            </a:r>
            <a:r>
              <a:rPr lang="ko-KR" altLang="en-US" sz="1200" dirty="0"/>
              <a:t>대 후반 연령대 가해 운전자일 경우 중상해 이상 사고 발생률이 가장 높음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0BB67B-8A41-4363-91C2-83F93CD090F1}"/>
              </a:ext>
            </a:extLst>
          </p:cNvPr>
          <p:cNvSpPr/>
          <p:nvPr/>
        </p:nvSpPr>
        <p:spPr>
          <a:xfrm>
            <a:off x="7460479" y="2878551"/>
            <a:ext cx="1538242" cy="958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B559D52-4107-4CC9-BB04-77B22858533F}"/>
              </a:ext>
            </a:extLst>
          </p:cNvPr>
          <p:cNvCxnSpPr/>
          <p:nvPr/>
        </p:nvCxnSpPr>
        <p:spPr>
          <a:xfrm flipV="1">
            <a:off x="1427148" y="1944393"/>
            <a:ext cx="2213360" cy="14846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F6DF8F0-44B2-4100-81C5-9DDF055BFE3D}"/>
              </a:ext>
            </a:extLst>
          </p:cNvPr>
          <p:cNvSpPr txBox="1"/>
          <p:nvPr/>
        </p:nvSpPr>
        <p:spPr>
          <a:xfrm>
            <a:off x="6698478" y="5756715"/>
            <a:ext cx="404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60</a:t>
            </a:r>
            <a:r>
              <a:rPr lang="ko-KR" altLang="en-US" sz="1200" dirty="0"/>
              <a:t>대 이상을 제외하고 대체로 </a:t>
            </a:r>
            <a:r>
              <a:rPr lang="en-US" altLang="ko-KR" sz="1200" dirty="0"/>
              <a:t>20</a:t>
            </a:r>
            <a:r>
              <a:rPr lang="ko-KR" altLang="en-US" sz="1200" dirty="0"/>
              <a:t>대 후반 </a:t>
            </a:r>
            <a:r>
              <a:rPr lang="en-US" altLang="ko-KR" sz="1200" dirty="0"/>
              <a:t>~ 30</a:t>
            </a:r>
            <a:r>
              <a:rPr lang="ko-KR" altLang="en-US" sz="1200" dirty="0"/>
              <a:t>대 나이대의 가해운전자일 경우 중상해 이상 사고로 이어지는 경향이 강함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D92A0-FBA0-43E4-AE9B-4160C934ECAC}"/>
              </a:ext>
            </a:extLst>
          </p:cNvPr>
          <p:cNvSpPr txBox="1"/>
          <p:nvPr/>
        </p:nvSpPr>
        <p:spPr>
          <a:xfrm>
            <a:off x="642665" y="5095265"/>
            <a:ext cx="404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70</a:t>
            </a:r>
            <a:r>
              <a:rPr lang="ko-KR" altLang="en-US" sz="1200" dirty="0" smtClean="0"/>
              <a:t>대 이상 사고 피해자일수록 중상해 이상 사고 피해를 입을 확률이 급증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552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640</Words>
  <Application>Microsoft Office PowerPoint</Application>
  <PresentationFormat>와이드스크린</PresentationFormat>
  <Paragraphs>96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세현</dc:creator>
  <cp:lastModifiedBy>tjoeun707-12</cp:lastModifiedBy>
  <cp:revision>29</cp:revision>
  <dcterms:created xsi:type="dcterms:W3CDTF">2021-09-08T11:46:31Z</dcterms:created>
  <dcterms:modified xsi:type="dcterms:W3CDTF">2021-09-10T07:46:55Z</dcterms:modified>
</cp:coreProperties>
</file>